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4" r:id="rId4"/>
    <p:sldId id="283" r:id="rId5"/>
    <p:sldId id="262" r:id="rId6"/>
    <p:sldId id="289" r:id="rId7"/>
    <p:sldId id="263" r:id="rId8"/>
    <p:sldId id="264" r:id="rId9"/>
    <p:sldId id="294" r:id="rId10"/>
    <p:sldId id="266" r:id="rId11"/>
    <p:sldId id="267" r:id="rId12"/>
    <p:sldId id="272" r:id="rId13"/>
    <p:sldId id="273" r:id="rId14"/>
    <p:sldId id="274" r:id="rId15"/>
    <p:sldId id="275" r:id="rId16"/>
    <p:sldId id="299" r:id="rId17"/>
    <p:sldId id="276" r:id="rId18"/>
    <p:sldId id="277" r:id="rId19"/>
    <p:sldId id="278" r:id="rId20"/>
    <p:sldId id="279" r:id="rId21"/>
    <p:sldId id="280" r:id="rId22"/>
    <p:sldId id="292" r:id="rId23"/>
    <p:sldId id="293" r:id="rId24"/>
    <p:sldId id="281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6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9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93DF60-1AC1-4291-822E-8FF485AC7F78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77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9" y="8772377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76D15B-4A87-4F37-A8D8-F5AD01041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87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E75595-A662-410A-8A15-0C3042CD7F9D}" type="datetimeFigureOut">
              <a:rPr lang="en-US"/>
              <a:pPr>
                <a:defRPr/>
              </a:pPr>
              <a:t>10/27/2016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68"/>
            <a:ext cx="556006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7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377"/>
            <a:ext cx="3011699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7026E6A-7E9F-4D78-B4BB-765B7AC41D9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6749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AD8F0-DEC6-47E5-BC34-5430DA697552}" type="slidenum">
              <a:rPr lang="en-AU" altLang="en-US">
                <a:latin typeface="Calibri" panose="020F0502020204030204" pitchFamily="34" charset="0"/>
              </a:rPr>
              <a:pPr/>
              <a:t>1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Movable appliances must have cable restraints, channel or guide to insure appliances go back to the correct position after cleaning and maintenance. </a:t>
            </a:r>
          </a:p>
        </p:txBody>
      </p:sp>
    </p:spTree>
    <p:extLst>
      <p:ext uri="{BB962C8B-B14F-4D97-AF65-F5344CB8AC3E}">
        <p14:creationId xmlns:p14="http://schemas.microsoft.com/office/powerpoint/2010/main" val="283199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baffle is removable,  after the acceptance test the baffle will be lost or removed. Its best separate those appliances</a:t>
            </a:r>
          </a:p>
          <a:p>
            <a:r>
              <a:rPr lang="en-US" altLang="en-US" smtClean="0"/>
              <a:t>with a table or griddle</a:t>
            </a:r>
          </a:p>
        </p:txBody>
      </p:sp>
    </p:spTree>
    <p:extLst>
      <p:ext uri="{BB962C8B-B14F-4D97-AF65-F5344CB8AC3E}">
        <p14:creationId xmlns:p14="http://schemas.microsoft.com/office/powerpoint/2010/main" val="278768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Marking on the nozzles are very difficult to see </a:t>
            </a:r>
          </a:p>
        </p:txBody>
      </p:sp>
    </p:spTree>
    <p:extLst>
      <p:ext uri="{BB962C8B-B14F-4D97-AF65-F5344CB8AC3E}">
        <p14:creationId xmlns:p14="http://schemas.microsoft.com/office/powerpoint/2010/main" val="333440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Heights are dictated by the type of nozzle and appliance, aim point is normally center of hazard being protected</a:t>
            </a:r>
          </a:p>
        </p:txBody>
      </p:sp>
    </p:spTree>
    <p:extLst>
      <p:ext uri="{BB962C8B-B14F-4D97-AF65-F5344CB8AC3E}">
        <p14:creationId xmlns:p14="http://schemas.microsoft.com/office/powerpoint/2010/main" val="203383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Solid fuel cooking operations shall not be required to shut down.</a:t>
            </a:r>
          </a:p>
        </p:txBody>
      </p:sp>
    </p:spTree>
    <p:extLst>
      <p:ext uri="{BB962C8B-B14F-4D97-AF65-F5344CB8AC3E}">
        <p14:creationId xmlns:p14="http://schemas.microsoft.com/office/powerpoint/2010/main" val="7906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9649E6-4781-494C-AC18-6A9F48DD4C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13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ADAF1-30FB-4A94-8595-742F70D4B9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36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2F0641-3618-4BE4-A949-E955FDB1A8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510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F48C4-ED67-4CFB-B7A3-13DC6758DAB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566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5E34D5-B58F-4265-A7F3-A34B174096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87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7E6DF9-3115-4BA0-BCD9-6BFC31AB8C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499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7172E-19C1-4861-AAA9-C1B1B8C5D54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093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1952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E555CE-7BFC-4A4A-B086-A55F795C15A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4294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335B84-2D66-47B2-B910-24AC0FE41A4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703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74144155-E740-48FE-9B0A-230933CDEC54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398DF62-233D-4BBE-8645-F675422421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903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25B69-ACF8-4936-B9F2-65DDE05EBF1E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1B51-864F-4BCE-AC95-EAF0135C1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607581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fld id="{9315C4C7-306E-4025-9D67-A7906B0E6CA4}" type="datetime1">
              <a:rPr lang="en-US"/>
              <a:pPr>
                <a:defRPr/>
              </a:pPr>
              <a:t>10/27/2016</a:t>
            </a:fld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9FFF8-74FC-4491-9F35-4E881C6E1F7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11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7CA88-B76C-414C-B449-8C27A9776D84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4060E-DFCB-4C1D-BA25-549066989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719469"/>
      </p:ext>
    </p:extLst>
  </p:cSld>
  <p:clrMapOvr>
    <a:masterClrMapping/>
  </p:clrMapOvr>
  <p:transition spd="med"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A2475-8B85-4413-BF96-4BEAE781ACA3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BC008-2AA9-433E-9938-E164DF7E7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624468"/>
      </p:ext>
    </p:extLst>
  </p:cSld>
  <p:clrMapOvr>
    <a:masterClrMapping/>
  </p:clrMapOvr>
  <p:transition spd="med"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E1D8D-963C-4E63-A1FD-40E564C507E6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2774-63F4-4A24-BCDC-217DD209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88534"/>
      </p:ext>
    </p:extLst>
  </p:cSld>
  <p:clrMapOvr>
    <a:masterClrMapping/>
  </p:clrMapOvr>
  <p:transition spd="med"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CBCA3-53B1-44D4-8D7B-AE90A4F0522D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CE88-C936-4DAC-8C2F-B7575EB62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475097"/>
      </p:ext>
    </p:extLst>
  </p:cSld>
  <p:clrMapOvr>
    <a:masterClrMapping/>
  </p:clrMapOvr>
  <p:transition spd="med">
    <p:plu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5BB97-22FB-4241-BFE4-3B902A9FCF68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114FF-3D88-4CB6-B659-8F09297E1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474651"/>
      </p:ext>
    </p:extLst>
  </p:cSld>
  <p:clrMapOvr>
    <a:masterClrMapping/>
  </p:clrMapOvr>
  <p:transition spd="med">
    <p:plu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7C2F6-0E80-458F-8FBD-5B3883EE01A3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3B110-6EE4-43C0-B733-EC8AADA45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95743"/>
      </p:ext>
    </p:extLst>
  </p:cSld>
  <p:clrMapOvr>
    <a:masterClrMapping/>
  </p:clrMapOvr>
  <p:transition spd="med">
    <p:plu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8BA4-79F1-4F3E-9364-52C611E72BB7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069-4B55-4570-B500-1BB9D4418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458893"/>
      </p:ext>
    </p:extLst>
  </p:cSld>
  <p:clrMapOvr>
    <a:masterClrMapping/>
  </p:clrMapOvr>
  <p:transition spd="med">
    <p:plu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C5AF3-EE11-47C6-90B3-A91A9BBEF361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1E01D-3959-4299-B4B8-2E07834B5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53389"/>
      </p:ext>
    </p:extLst>
  </p:cSld>
  <p:clrMapOvr>
    <a:masterClrMapping/>
  </p:clrMapOvr>
  <p:transition spd="med">
    <p:plu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80A70-20BD-4F0E-A3CF-2B135E6D3B84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87A2F-030B-4450-AEF4-B2E059747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741791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fld id="{A82ED87B-B82F-42D4-A409-3466D1B6D74B}" type="datetime1">
              <a:rPr lang="en-US"/>
              <a:pPr>
                <a:defRPr/>
              </a:pPr>
              <a:t>10/27/2016</a:t>
            </a:fld>
            <a:endParaRPr lang="en-A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D005B2-0B3E-4217-B1DD-F729C6852DF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1839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fld id="{1D0EC953-E2E4-477A-9C82-1226CCB80586}" type="datetime1">
              <a:rPr lang="en-US"/>
              <a:pPr>
                <a:defRPr/>
              </a:pPr>
              <a:t>10/27/2016</a:t>
            </a:fld>
            <a:endParaRPr lang="en-A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C8FEAD-908F-46B9-AC50-5C62E827F1E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515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3CEF0-8B60-4521-8637-E20A6538825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13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644E5A-D36E-47D9-AD33-27639A22E595}" type="datetime1">
              <a:rPr lang="en-US"/>
              <a:pPr>
                <a:defRPr/>
              </a:pPr>
              <a:t>10/27/2016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2F9997-C21D-43EF-A05A-B1CFAB917ED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18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A7182A-F0BA-4241-B241-054397E501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4516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D589C-1E37-4748-993C-4795C677A82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8175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7C012A-241D-43E6-89DA-E4541CD22B9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685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713" y="6418263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Lucida Sans Unicode" panose="020B0602030504020204" pitchFamily="34" charset="0"/>
              </a:defRPr>
            </a:lvl1pPr>
          </a:lstStyle>
          <a:p>
            <a:fld id="{C474B5CA-4346-4086-9060-D441E2744550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21388"/>
            <a:ext cx="43021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9" r:id="rId2"/>
    <p:sldLayoutId id="2147483720" r:id="rId3"/>
    <p:sldLayoutId id="2147483721" r:id="rId4"/>
    <p:sldLayoutId id="2147483707" r:id="rId5"/>
    <p:sldLayoutId id="2147483722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9" r:id="rId14"/>
    <p:sldLayoutId id="2147483698" r:id="rId15"/>
    <p:sldLayoutId id="2147483697" r:id="rId16"/>
    <p:sldLayoutId id="2147483696" r:id="rId17"/>
  </p:sldLayoutIdLst>
  <p:transition spd="med">
    <p:plus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2477543-8BFE-4A53-99AE-1BB9A2D942BD}" type="datetime1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CC2901F-7943-40AF-88A4-39D13F2AB5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800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plus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B6ABFD6-4F71-4C5C-A82A-4355E0F0B43E}" type="slidenum">
              <a:rPr lang="en-AU" altLang="en-US" sz="1000">
                <a:solidFill>
                  <a:srgbClr val="FFFFFF"/>
                </a:solidFill>
                <a:latin typeface="Lucida Sans Unicode" panose="020B0602030504020204" pitchFamily="34" charset="0"/>
              </a:rPr>
              <a:pPr algn="r"/>
              <a:t>1</a:t>
            </a:fld>
            <a:endParaRPr lang="en-AU" altLang="en-US" sz="1000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4578" name="Subtitle 2"/>
          <p:cNvSpPr>
            <a:spLocks noGrp="1"/>
          </p:cNvSpPr>
          <p:nvPr>
            <p:ph type="subTitle" idx="4294967295"/>
          </p:nvPr>
        </p:nvSpPr>
        <p:spPr>
          <a:xfrm>
            <a:off x="1776413" y="2563813"/>
            <a:ext cx="6443662" cy="1093787"/>
          </a:xfrm>
        </p:spPr>
        <p:txBody>
          <a:bodyPr lIns="45720" rIns="45720"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AU" altLang="en-US" sz="3800" b="1"/>
              <a:t>Wet Chemical Kitchen Suppression System Inspections</a:t>
            </a:r>
            <a:endParaRPr lang="en-AU" altLang="en-US" sz="38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331913" y="549275"/>
            <a:ext cx="6913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</a:rPr>
              <a:t>FSCI Presents: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0F064-3833-4768-9CF8-C9A726BE81D3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10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3010" name="Rectangle 6"/>
          <p:cNvSpPr>
            <a:spLocks noGrp="1"/>
          </p:cNvSpPr>
          <p:nvPr>
            <p:ph type="body" idx="4294967295"/>
          </p:nvPr>
        </p:nvSpPr>
        <p:spPr>
          <a:xfrm>
            <a:off x="107950" y="188913"/>
            <a:ext cx="7056438" cy="1944687"/>
          </a:xfrm>
        </p:spPr>
        <p:txBody>
          <a:bodyPr/>
          <a:lstStyle/>
          <a:p>
            <a:r>
              <a:rPr lang="en-US" altLang="en-US" sz="2400" smtClean="0"/>
              <a:t>System Piping</a:t>
            </a:r>
          </a:p>
          <a:p>
            <a:endParaRPr lang="en-US" altLang="en-US" sz="2400" smtClean="0"/>
          </a:p>
          <a:p>
            <a:pPr lvl="1"/>
            <a:r>
              <a:rPr lang="en-US" altLang="en-US" sz="2000" smtClean="0"/>
              <a:t>All pipe installed must be stainless or steel</a:t>
            </a:r>
          </a:p>
          <a:p>
            <a:pPr lvl="1"/>
            <a:endParaRPr lang="en-US" altLang="en-US" sz="2000" smtClean="0"/>
          </a:p>
          <a:p>
            <a:pPr lvl="1"/>
            <a:r>
              <a:rPr lang="en-US" altLang="en-US" sz="2000" smtClean="0"/>
              <a:t>Galvanized pipe is not allowed</a:t>
            </a:r>
          </a:p>
        </p:txBody>
      </p:sp>
      <p:pic>
        <p:nvPicPr>
          <p:cNvPr id="43011" name="Picture 3" descr="100_03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49500"/>
            <a:ext cx="4038600" cy="2690813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2" name="Picture 4" descr="IMG_07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84313"/>
            <a:ext cx="3384550" cy="2540000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3" name="Picture 5" descr="IMG_00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149725"/>
            <a:ext cx="3384550" cy="253682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00A4B1-24F9-4562-A42A-94F13263A45E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11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8130" name="Rectangle 8"/>
          <p:cNvSpPr>
            <a:spLocks noGrp="1"/>
          </p:cNvSpPr>
          <p:nvPr>
            <p:ph type="body" idx="4294967295"/>
          </p:nvPr>
        </p:nvSpPr>
        <p:spPr>
          <a:xfrm>
            <a:off x="468313" y="333375"/>
            <a:ext cx="8229600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smtClean="0"/>
              <a:t>Fusible links are installed at proper locations:</a:t>
            </a:r>
          </a:p>
          <a:p>
            <a:pPr>
              <a:lnSpc>
                <a:spcPct val="90000"/>
              </a:lnSpc>
            </a:pPr>
            <a:endParaRPr lang="en-US" altLang="en-US" sz="26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Above each appliance</a:t>
            </a:r>
          </a:p>
          <a:p>
            <a:pPr lvl="1"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At top of hood to vertical ducts</a:t>
            </a:r>
          </a:p>
        </p:txBody>
      </p:sp>
      <p:pic>
        <p:nvPicPr>
          <p:cNvPr id="48131" name="Picture 4" descr="IMG_00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565400"/>
            <a:ext cx="4354512" cy="32670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2" name="Picture 5" descr="IMG_0898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4248150" cy="3184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EB03C9-5A3F-41C5-A25D-D8BFCA9F8061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12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404813"/>
            <a:ext cx="4648200" cy="5678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latin typeface="Garamond" panose="02020404030301010803" pitchFamily="18" charset="0"/>
              </a:rPr>
              <a:t>Fusible Links Installed: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400" b="1" smtClean="0">
                <a:latin typeface="Garamond" panose="02020404030301010803" pitchFamily="18" charset="0"/>
              </a:rPr>
              <a:t>Above Each Cooking Appliance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400" b="1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 b="1" smtClean="0">
                <a:latin typeface="Garamond" panose="02020404030301010803" pitchFamily="18" charset="0"/>
              </a:rPr>
              <a:t>   		</a:t>
            </a:r>
            <a:r>
              <a:rPr lang="en-US" altLang="en-US" sz="2400" b="1" smtClean="0">
                <a:solidFill>
                  <a:schemeClr val="accent2"/>
                </a:solidFill>
                <a:latin typeface="Garamond" panose="02020404030301010803" pitchFamily="18" charset="0"/>
              </a:rPr>
              <a:t>Exception: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 b="1" smtClean="0">
                <a:solidFill>
                  <a:schemeClr val="accent2"/>
                </a:solidFill>
                <a:latin typeface="Garamond" panose="02020404030301010803" pitchFamily="18" charset="0"/>
              </a:rPr>
              <a:t>		</a:t>
            </a:r>
            <a:r>
              <a:rPr lang="en-US" altLang="en-US" sz="2400" b="1" i="1" smtClean="0">
                <a:latin typeface="Garamond" panose="02020404030301010803" pitchFamily="18" charset="0"/>
              </a:rPr>
              <a:t>Not if appliances are 	located directly below 	exhaust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400" b="1" i="1" smtClean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400" b="1" smtClean="0">
                <a:latin typeface="Garamond" panose="02020404030301010803" pitchFamily="18" charset="0"/>
              </a:rPr>
              <a:t>At Each Exhaust Duct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4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400" b="1" smtClean="0">
                <a:latin typeface="Garamond" panose="02020404030301010803" pitchFamily="18" charset="0"/>
              </a:rPr>
              <a:t>Proper Temperature Rating Based on Appliance</a:t>
            </a:r>
          </a:p>
        </p:txBody>
      </p:sp>
      <p:pic>
        <p:nvPicPr>
          <p:cNvPr id="50179" name="Picture 4" descr="IMG_00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765175"/>
            <a:ext cx="3322638" cy="2493963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180" name="Picture 5" descr="IMG_016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573463"/>
            <a:ext cx="3324225" cy="24923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29EC9E-0EAF-44A2-BCDC-D98C16E2AE50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13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type="body" sz="half" idx="3"/>
          </p:nvPr>
        </p:nvSpPr>
        <p:spPr>
          <a:xfrm>
            <a:off x="5003800" y="1341438"/>
            <a:ext cx="4038600" cy="2447602"/>
          </a:xfrm>
        </p:spPr>
        <p:txBody>
          <a:bodyPr/>
          <a:lstStyle/>
          <a:p>
            <a:pPr eaLnBrk="1" hangingPunct="1"/>
            <a:r>
              <a:rPr lang="en-US" altLang="en-US" sz="2300" b="1" dirty="0" smtClean="0">
                <a:latin typeface="Garamond" panose="02020404030301010803" pitchFamily="18" charset="0"/>
              </a:rPr>
              <a:t>Gas and electric must shut down upon activation :</a:t>
            </a:r>
          </a:p>
          <a:p>
            <a:pPr marL="742950" lvl="1" indent="-285750" eaLnBrk="1" hangingPunct="1"/>
            <a:endParaRPr lang="en-US" altLang="en-US" sz="2100" b="1" dirty="0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dirty="0" smtClean="0">
                <a:latin typeface="Garamond" panose="02020404030301010803" pitchFamily="18" charset="0"/>
              </a:rPr>
              <a:t>All sources of fuel and power to equipment under the hood must shut down.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300" b="1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300" b="1" dirty="0" smtClean="0">
                <a:latin typeface="Garamond" panose="02020404030301010803" pitchFamily="18" charset="0"/>
              </a:rPr>
              <a:t>   		</a:t>
            </a:r>
            <a:endParaRPr lang="en-US" altLang="en-US" sz="2300" b="1" i="1" dirty="0" smtClean="0">
              <a:latin typeface="Garamond" panose="02020404030301010803" pitchFamily="18" charset="0"/>
            </a:endParaRPr>
          </a:p>
        </p:txBody>
      </p:sp>
      <p:pic>
        <p:nvPicPr>
          <p:cNvPr id="51203" name="Picture 4" descr="IMG_13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4495800" cy="25177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48" y="3410446"/>
            <a:ext cx="2160240" cy="288032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82669-86CD-46B7-8C14-7D20BA19252B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14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52226" name="Picture 3" descr="100_034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2271713" cy="34067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27" name="Rectangle 4"/>
          <p:cNvSpPr>
            <a:spLocks noGrp="1"/>
          </p:cNvSpPr>
          <p:nvPr>
            <p:ph type="body" sz="half" idx="3"/>
          </p:nvPr>
        </p:nvSpPr>
        <p:spPr>
          <a:xfrm>
            <a:off x="4932363" y="981075"/>
            <a:ext cx="4038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 smtClean="0">
                <a:latin typeface="Garamond" panose="02020404030301010803" pitchFamily="18" charset="0"/>
              </a:rPr>
              <a:t>Manual System Activation must be: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900" b="1" smtClean="0">
                <a:latin typeface="Garamond" panose="02020404030301010803" pitchFamily="18" charset="0"/>
              </a:rPr>
              <a:t>Clearly Labeled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1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900" b="1" smtClean="0">
                <a:latin typeface="Garamond" panose="02020404030301010803" pitchFamily="18" charset="0"/>
              </a:rPr>
              <a:t>Mounted 42</a:t>
            </a:r>
            <a:r>
              <a:rPr lang="en-US" altLang="en-US" sz="1900" b="1" smtClean="0"/>
              <a:t>”</a:t>
            </a:r>
            <a:r>
              <a:rPr lang="en-US" altLang="en-US" sz="1900" b="1" smtClean="0">
                <a:latin typeface="Garamond" panose="02020404030301010803" pitchFamily="18" charset="0"/>
              </a:rPr>
              <a:t>- 48</a:t>
            </a:r>
            <a:r>
              <a:rPr lang="en-US" altLang="en-US" sz="1900" b="1" smtClean="0"/>
              <a:t>”</a:t>
            </a:r>
            <a:r>
              <a:rPr lang="en-US" altLang="en-US" sz="1900" b="1" smtClean="0">
                <a:latin typeface="Garamond" panose="02020404030301010803" pitchFamily="18" charset="0"/>
              </a:rPr>
              <a:t> Off Floor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1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900" b="1" smtClean="0">
                <a:latin typeface="Garamond" panose="02020404030301010803" pitchFamily="18" charset="0"/>
              </a:rPr>
              <a:t>Located 10</a:t>
            </a:r>
            <a:r>
              <a:rPr lang="en-US" altLang="en-US" sz="1900" b="1" smtClean="0"/>
              <a:t>’</a:t>
            </a:r>
            <a:r>
              <a:rPr lang="en-US" altLang="en-US" sz="1900" b="1" smtClean="0">
                <a:latin typeface="Garamond" panose="02020404030301010803" pitchFamily="18" charset="0"/>
              </a:rPr>
              <a:t> to 20</a:t>
            </a:r>
            <a:r>
              <a:rPr lang="en-US" altLang="en-US" sz="1900" b="1" smtClean="0"/>
              <a:t>’</a:t>
            </a:r>
            <a:r>
              <a:rPr lang="en-US" altLang="en-US" sz="1900" b="1" smtClean="0">
                <a:latin typeface="Garamond" panose="02020404030301010803" pitchFamily="18" charset="0"/>
              </a:rPr>
              <a:t> Away in Direction of Exit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1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900" b="1" smtClean="0">
                <a:latin typeface="Garamond" panose="02020404030301010803" pitchFamily="18" charset="0"/>
              </a:rPr>
              <a:t>Activate with a maximum 40 pounds of force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1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900" b="1" smtClean="0">
                <a:latin typeface="Garamond" panose="02020404030301010803" pitchFamily="18" charset="0"/>
              </a:rPr>
              <a:t>Maximum 14 inches of  Movement</a:t>
            </a:r>
          </a:p>
        </p:txBody>
      </p:sp>
      <p:pic>
        <p:nvPicPr>
          <p:cNvPr id="52228" name="Picture 5" descr="IMG_00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492375"/>
            <a:ext cx="2600325" cy="3465513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9" name="Rectangle 17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700" smtClean="0">
                <a:effectLst/>
              </a:rPr>
              <a:t>Prefer balloons: for each nozzle, to verify pipes are connected and/or nozzle blocked grease </a:t>
            </a:r>
          </a:p>
        </p:txBody>
      </p:sp>
      <p:pic>
        <p:nvPicPr>
          <p:cNvPr id="74772" name="Picture 20" descr="Chiggys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28850"/>
            <a:ext cx="4038600" cy="3028950"/>
          </a:xfrm>
        </p:spPr>
      </p:pic>
      <p:pic>
        <p:nvPicPr>
          <p:cNvPr id="74775" name="Picture 23" descr="Chiggys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8850"/>
            <a:ext cx="4038600" cy="3028950"/>
          </a:xfrm>
        </p:spPr>
      </p:pic>
    </p:spTree>
  </p:cSld>
  <p:clrMapOvr>
    <a:masterClrMapping/>
  </p:clrMapOvr>
  <p:transition spd="med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03800B-B08A-4B17-984B-730FEC8E4E82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16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4274" name="Rectangle 3"/>
          <p:cNvSpPr>
            <a:spLocks noGrp="1"/>
          </p:cNvSpPr>
          <p:nvPr>
            <p:ph type="body" sz="half" idx="1"/>
          </p:nvPr>
        </p:nvSpPr>
        <p:spPr>
          <a:xfrm>
            <a:off x="179388" y="692150"/>
            <a:ext cx="8785225" cy="50419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Garamond" panose="02020404030301010803" pitchFamily="18" charset="0"/>
              </a:rPr>
              <a:t>When the system is activated:</a:t>
            </a:r>
          </a:p>
          <a:p>
            <a:pPr eaLnBrk="1" hangingPunct="1"/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Exhaust Fans Should Continue to Operate upon System Activation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Make-up Air Located Outside the Hood does </a:t>
            </a:r>
            <a:r>
              <a:rPr lang="en-US" altLang="en-US" sz="2100" b="1" u="sng" smtClean="0">
                <a:latin typeface="Garamond" panose="02020404030301010803" pitchFamily="18" charset="0"/>
              </a:rPr>
              <a:t>not</a:t>
            </a:r>
            <a:r>
              <a:rPr lang="en-US" altLang="en-US" sz="2100" b="1" smtClean="0">
                <a:latin typeface="Garamond" panose="02020404030301010803" pitchFamily="18" charset="0"/>
              </a:rPr>
              <a:t> need to Shut Down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Balloons Should Fill Equally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Alarm Should Activate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Gas / Electric Shut Down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F61A7F-DDD4-4560-953A-47E5B93D1AAB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17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103687" cy="4752975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Garamond" panose="02020404030301010803" pitchFamily="18" charset="0"/>
              </a:rPr>
              <a:t>If system is connected to the building fire alarm system:</a:t>
            </a:r>
          </a:p>
          <a:p>
            <a:pPr eaLnBrk="1" hangingPunct="1"/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Verify Notification Devices Activate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Verify Panel Zoned for  Kitchen Hood</a:t>
            </a:r>
          </a:p>
          <a:p>
            <a:pPr eaLnBrk="1" hangingPunct="1"/>
            <a:endParaRPr lang="en-US" altLang="en-US" sz="25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May Only be a Local Alarm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500" b="1" smtClean="0">
              <a:latin typeface="Garamond" panose="02020404030301010803" pitchFamily="18" charset="0"/>
            </a:endParaRPr>
          </a:p>
        </p:txBody>
      </p:sp>
      <p:pic>
        <p:nvPicPr>
          <p:cNvPr id="55299" name="Picture 4" descr="inspections 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04813"/>
            <a:ext cx="4319588" cy="3240087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300" name="Picture 5" descr="inspections 0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33825"/>
            <a:ext cx="3071813" cy="2305050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2D05F-7E3F-4C80-A5D7-C19227D6AE84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18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63490" name="Picture 3" descr="100_01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4408487" cy="2940050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491" name="Rectangle 4"/>
          <p:cNvSpPr>
            <a:spLocks noGrp="1"/>
          </p:cNvSpPr>
          <p:nvPr>
            <p:ph type="body" sz="half" idx="3"/>
          </p:nvPr>
        </p:nvSpPr>
        <p:spPr>
          <a:xfrm>
            <a:off x="468313" y="4221163"/>
            <a:ext cx="8229600" cy="1368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smtClean="0">
                <a:latin typeface="Garamond" panose="02020404030301010803" pitchFamily="18" charset="0"/>
              </a:rPr>
              <a:t>Approved signs are required to be installed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2800" b="1" smtClean="0">
              <a:latin typeface="Garamond" panose="02020404030301010803" pitchFamily="18" charset="0"/>
            </a:endParaRPr>
          </a:p>
          <a:p>
            <a:pPr marL="742950" lvl="1" indent="-285750" algn="ctr" eaLnBrk="1" hangingPunct="1">
              <a:lnSpc>
                <a:spcPct val="90000"/>
              </a:lnSpc>
            </a:pPr>
            <a:r>
              <a:rPr lang="en-US" altLang="en-US" sz="2600" b="1" smtClean="0">
                <a:latin typeface="Garamond" panose="02020404030301010803" pitchFamily="18" charset="0"/>
              </a:rPr>
              <a:t>Often Missed by the Installer</a:t>
            </a:r>
          </a:p>
        </p:txBody>
      </p:sp>
      <p:pic>
        <p:nvPicPr>
          <p:cNvPr id="63492" name="Picture 5" descr="IMG_01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836613"/>
            <a:ext cx="4105275" cy="2946400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90BB8-6F47-445D-AA5E-96E162976728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19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57346" name="Picture 5" descr="100_03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924175"/>
            <a:ext cx="2362200" cy="331152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47" name="Rectangle 3"/>
          <p:cNvSpPr>
            <a:spLocks noGrp="1"/>
          </p:cNvSpPr>
          <p:nvPr>
            <p:ph type="body" sz="half" idx="3"/>
          </p:nvPr>
        </p:nvSpPr>
        <p:spPr>
          <a:xfrm>
            <a:off x="4932363" y="620713"/>
            <a:ext cx="4038600" cy="5688012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Garamond" panose="02020404030301010803" pitchFamily="18" charset="0"/>
              </a:rPr>
              <a:t>Portable extinguisher requirements:</a:t>
            </a:r>
          </a:p>
          <a:p>
            <a:pPr eaLnBrk="1" hangingPunct="1"/>
            <a:endParaRPr lang="en-US" altLang="en-US" sz="24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000" b="1" smtClean="0">
                <a:latin typeface="Garamond" panose="02020404030301010803" pitchFamily="18" charset="0"/>
              </a:rPr>
              <a:t>K-Class Wet Chemical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000" b="1" smtClean="0">
                <a:latin typeface="Garamond" panose="02020404030301010803" pitchFamily="18" charset="0"/>
              </a:rPr>
              <a:t>30</a:t>
            </a:r>
            <a:r>
              <a:rPr lang="en-US" altLang="en-US" sz="2000" b="1" smtClean="0"/>
              <a:t>’</a:t>
            </a:r>
            <a:r>
              <a:rPr lang="en-US" altLang="en-US" sz="2000" b="1" smtClean="0">
                <a:latin typeface="Garamond" panose="02020404030301010803" pitchFamily="18" charset="0"/>
              </a:rPr>
              <a:t> from Protected Hood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000" b="1" smtClean="0">
                <a:latin typeface="Garamond" panose="02020404030301010803" pitchFamily="18" charset="0"/>
              </a:rPr>
              <a:t>Filled with Proper Agent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000" b="1" smtClean="0">
                <a:latin typeface="Garamond" panose="02020404030301010803" pitchFamily="18" charset="0"/>
              </a:rPr>
              <a:t>Mounted in Area not Prone to being Blocked or Hidden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000" b="1" smtClean="0">
                <a:latin typeface="Garamond" panose="02020404030301010803" pitchFamily="18" charset="0"/>
              </a:rPr>
              <a:t>Current Tag </a:t>
            </a:r>
          </a:p>
        </p:txBody>
      </p:sp>
      <p:pic>
        <p:nvPicPr>
          <p:cNvPr id="57348" name="Picture 4" descr="100_01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2165350" cy="352742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9A3176-FF54-4D33-96FD-162F5228B37F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2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graphicFrame>
        <p:nvGraphicFramePr>
          <p:cNvPr id="67867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29648"/>
              </p:ext>
            </p:extLst>
          </p:nvPr>
        </p:nvGraphicFramePr>
        <p:xfrm>
          <a:off x="2916238" y="260350"/>
          <a:ext cx="5995987" cy="5400676"/>
        </p:xfrm>
        <a:graphic>
          <a:graphicData uri="http://schemas.openxmlformats.org/drawingml/2006/table">
            <a:tbl>
              <a:tblPr/>
              <a:tblGrid>
                <a:gridCol w="2973387"/>
                <a:gridCol w="3022600"/>
              </a:tblGrid>
              <a:tr h="260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 INFORMATION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system being reviewed is designed per: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IBC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IFC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IMC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NFPA 17A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NFPA 10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protected hoods: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 manufacturer: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Ansul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systems: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agent tanks per system: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 of agent tanks: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gallons / 3 gallons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Allowable number of flow points per tank: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/ 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flow points used per tank: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/ 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Allowable number of flow points per system: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number of flow points used per system: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Manual pull station provided: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 valve provided: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Adequate placement of detectors: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0" name="Rectangle 62"/>
          <p:cNvSpPr>
            <a:spLocks noGrp="1"/>
          </p:cNvSpPr>
          <p:nvPr>
            <p:ph type="body" idx="4294967295"/>
          </p:nvPr>
        </p:nvSpPr>
        <p:spPr>
          <a:xfrm>
            <a:off x="107950" y="765175"/>
            <a:ext cx="267335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100" smtClean="0"/>
              <a:t>Verify plan review letter specifics</a:t>
            </a:r>
          </a:p>
          <a:p>
            <a:pPr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100" smtClean="0"/>
          </a:p>
          <a:p>
            <a:pPr lvl="1">
              <a:lnSpc>
                <a:spcPct val="80000"/>
              </a:lnSpc>
            </a:pPr>
            <a:r>
              <a:rPr lang="en-US" altLang="en-US" sz="1900" smtClean="0"/>
              <a:t>Codes used</a:t>
            </a:r>
          </a:p>
          <a:p>
            <a:pPr lvl="1">
              <a:lnSpc>
                <a:spcPct val="80000"/>
              </a:lnSpc>
            </a:pPr>
            <a:endParaRPr lang="en-US" altLang="en-US" sz="1900" smtClean="0"/>
          </a:p>
          <a:p>
            <a:pPr lvl="1">
              <a:lnSpc>
                <a:spcPct val="80000"/>
              </a:lnSpc>
            </a:pPr>
            <a:r>
              <a:rPr lang="en-US" altLang="en-US" sz="1900" smtClean="0"/>
              <a:t>Number of Hoods</a:t>
            </a:r>
          </a:p>
          <a:p>
            <a:pPr lvl="1">
              <a:lnSpc>
                <a:spcPct val="80000"/>
              </a:lnSpc>
            </a:pPr>
            <a:endParaRPr lang="en-US" altLang="en-US" sz="1900" smtClean="0"/>
          </a:p>
          <a:p>
            <a:pPr lvl="1">
              <a:lnSpc>
                <a:spcPct val="80000"/>
              </a:lnSpc>
            </a:pPr>
            <a:r>
              <a:rPr lang="en-US" altLang="en-US" sz="1900" smtClean="0"/>
              <a:t>Manufacturer</a:t>
            </a:r>
          </a:p>
          <a:p>
            <a:pPr lvl="1">
              <a:lnSpc>
                <a:spcPct val="80000"/>
              </a:lnSpc>
            </a:pPr>
            <a:endParaRPr lang="en-US" altLang="en-US" sz="1900" smtClean="0"/>
          </a:p>
          <a:p>
            <a:pPr lvl="1">
              <a:lnSpc>
                <a:spcPct val="80000"/>
              </a:lnSpc>
            </a:pPr>
            <a:r>
              <a:rPr lang="en-US" altLang="en-US" sz="1900" smtClean="0"/>
              <a:t>Size and Number of Tanks</a:t>
            </a:r>
          </a:p>
          <a:p>
            <a:pPr lvl="1">
              <a:lnSpc>
                <a:spcPct val="80000"/>
              </a:lnSpc>
            </a:pPr>
            <a:endParaRPr lang="en-US" altLang="en-US" sz="1900" smtClean="0"/>
          </a:p>
          <a:p>
            <a:pPr lvl="1">
              <a:lnSpc>
                <a:spcPct val="80000"/>
              </a:lnSpc>
            </a:pPr>
            <a:r>
              <a:rPr lang="en-US" altLang="en-US" sz="1900" smtClean="0"/>
              <a:t>Total Flow points allowed and used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C2942-A13A-449E-8091-30097E0FF872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20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8370" name="Rectangle 3"/>
          <p:cNvSpPr>
            <a:spLocks noGrp="1"/>
          </p:cNvSpPr>
          <p:nvPr>
            <p:ph type="body" sz="half" idx="1"/>
          </p:nvPr>
        </p:nvSpPr>
        <p:spPr>
          <a:xfrm>
            <a:off x="0" y="549275"/>
            <a:ext cx="40322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30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300" b="1" smtClean="0">
                <a:latin typeface="Garamond" panose="02020404030301010803" pitchFamily="18" charset="0"/>
              </a:rPr>
              <a:t>Mechanical system related items: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3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100" b="1" smtClean="0">
                <a:latin typeface="Garamond" panose="02020404030301010803" pitchFamily="18" charset="0"/>
              </a:rPr>
              <a:t>Although this is the wet chemical inspection, check it anyway.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3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100" b="1" smtClean="0">
                <a:latin typeface="Garamond" panose="02020404030301010803" pitchFamily="18" charset="0"/>
              </a:rPr>
              <a:t>Fan Interlocks  </a:t>
            </a:r>
          </a:p>
          <a:p>
            <a:pPr marL="742950" lvl="1" indent="-285750" eaLnBrk="1" hangingPunct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n-US" altLang="en-US" sz="2100" b="1" smtClean="0">
                <a:latin typeface="Garamond" panose="02020404030301010803" pitchFamily="18" charset="0"/>
              </a:rPr>
              <a:t>    (Automatic Fan Operation)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100" b="1" smtClean="0">
                <a:latin typeface="Garamond" panose="02020404030301010803" pitchFamily="18" charset="0"/>
              </a:rPr>
              <a:t>Cable Restraints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100" b="1" smtClean="0">
                <a:latin typeface="Garamond" panose="02020404030301010803" pitchFamily="18" charset="0"/>
              </a:rPr>
              <a:t>Roller Guides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b="1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300" smtClean="0">
              <a:latin typeface="Garamond" panose="02020404030301010803" pitchFamily="18" charset="0"/>
            </a:endParaRPr>
          </a:p>
        </p:txBody>
      </p:sp>
      <p:pic>
        <p:nvPicPr>
          <p:cNvPr id="58371" name="Picture 4" descr="inspections 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052513"/>
            <a:ext cx="4819650" cy="3614737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B3E2E8-AAB3-4884-ACDD-DCF81DD9FA2B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21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549275"/>
            <a:ext cx="8353425" cy="3167063"/>
          </a:xfrm>
        </p:spPr>
        <p:txBody>
          <a:bodyPr/>
          <a:lstStyle/>
          <a:p>
            <a:pPr eaLnBrk="1" hangingPunct="1"/>
            <a:r>
              <a:rPr lang="en-US" altLang="en-US" sz="2300" b="1" smtClean="0">
                <a:latin typeface="Garamond" panose="02020404030301010803" pitchFamily="18" charset="0"/>
              </a:rPr>
              <a:t>Completing the Inspection</a:t>
            </a:r>
          </a:p>
          <a:p>
            <a:pPr eaLnBrk="1" hangingPunct="1"/>
            <a:endParaRPr lang="en-US" altLang="en-US" sz="23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Have Technician Place System in Service</a:t>
            </a:r>
          </a:p>
          <a:p>
            <a:pPr marL="742950" lvl="1" indent="-285750" eaLnBrk="1" hangingPunct="1"/>
            <a:endParaRPr lang="en-US" altLang="en-US" sz="21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smtClean="0">
                <a:latin typeface="Garamond" panose="02020404030301010803" pitchFamily="18" charset="0"/>
              </a:rPr>
              <a:t>Advise Technician to Place Alarm In Service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300" b="1" smtClean="0">
              <a:latin typeface="Garamond" panose="02020404030301010803" pitchFamily="18" charset="0"/>
            </a:endParaRPr>
          </a:p>
        </p:txBody>
      </p:sp>
      <p:pic>
        <p:nvPicPr>
          <p:cNvPr id="59395" name="Picture 4" descr="FST-Kitchen-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253682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85B085-E731-4EC2-9B67-21D3C4C6A07E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22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836613"/>
            <a:ext cx="8424863" cy="44640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Garamond" panose="02020404030301010803" pitchFamily="18" charset="0"/>
              </a:rPr>
              <a:t>Completing the Inspection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900" b="1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b="1" smtClean="0">
                <a:latin typeface="Garamond" panose="02020404030301010803" pitchFamily="18" charset="0"/>
              </a:rPr>
              <a:t>Collect As-Built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9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buFont typeface="Verdana" panose="020B0604030504040204" pitchFamily="34" charset="0"/>
              <a:buNone/>
            </a:pPr>
            <a:endParaRPr lang="en-US" altLang="en-US" b="1" smtClean="0">
              <a:latin typeface="Garamond" panose="02020404030301010803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b="1" smtClean="0">
              <a:latin typeface="Garamond" panose="02020404030301010803" pitchFamily="18" charset="0"/>
            </a:endParaRPr>
          </a:p>
        </p:txBody>
      </p:sp>
      <p:pic>
        <p:nvPicPr>
          <p:cNvPr id="60419" name="Picture 4" descr="depositphotos_2336573-As-Bu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47847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8FA095-1ADB-43D7-BD82-90A43BFA61B9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23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1442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latin typeface="Garamond" panose="02020404030301010803" pitchFamily="18" charset="0"/>
              </a:rPr>
              <a:t>Completing the Inspection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800" b="1" dirty="0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1800" b="1" dirty="0" smtClean="0">
                <a:latin typeface="Garamond" panose="02020404030301010803" pitchFamily="18" charset="0"/>
              </a:rPr>
              <a:t>Explain Any Issues or Problems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800" b="1" dirty="0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1800" b="1" dirty="0" smtClean="0">
                <a:latin typeface="Garamond" panose="02020404030301010803" pitchFamily="18" charset="0"/>
              </a:rPr>
              <a:t>Complete Report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800" b="1" dirty="0" smtClean="0">
              <a:latin typeface="Garamond" panose="02020404030301010803" pitchFamily="18" charset="0"/>
            </a:endParaRPr>
          </a:p>
        </p:txBody>
      </p:sp>
      <p:sp>
        <p:nvSpPr>
          <p:cNvPr id="61443" name="Rectangle 10"/>
          <p:cNvSpPr>
            <a:spLocks noChangeArrowheads="1"/>
          </p:cNvSpPr>
          <p:nvPr/>
        </p:nvSpPr>
        <p:spPr bwMode="auto">
          <a:xfrm>
            <a:off x="1125538" y="-5095875"/>
            <a:ext cx="7747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Rectangle 212"/>
          <p:cNvSpPr>
            <a:spLocks noChangeArrowheads="1"/>
          </p:cNvSpPr>
          <p:nvPr/>
        </p:nvSpPr>
        <p:spPr bwMode="auto">
          <a:xfrm>
            <a:off x="1125538" y="-5095875"/>
            <a:ext cx="2197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835" name="Group 1083"/>
          <p:cNvGraphicFramePr>
            <a:graphicFrameLocks noGrp="1"/>
          </p:cNvGraphicFramePr>
          <p:nvPr/>
        </p:nvGraphicFramePr>
        <p:xfrm>
          <a:off x="1135063" y="-5086350"/>
          <a:ext cx="765175" cy="441828"/>
        </p:xfrm>
        <a:graphic>
          <a:graphicData uri="http://schemas.openxmlformats.org/drawingml/2006/table">
            <a:tbl>
              <a:tblPr/>
              <a:tblGrid>
                <a:gridCol w="765175"/>
              </a:tblGrid>
              <a:tr h="441325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654" marB="4565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47" name="Rectangle 2097"/>
          <p:cNvSpPr>
            <a:spLocks noChangeArrowheads="1"/>
          </p:cNvSpPr>
          <p:nvPr/>
        </p:nvSpPr>
        <p:spPr bwMode="auto">
          <a:xfrm>
            <a:off x="1190625" y="-360363"/>
            <a:ext cx="2197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60350"/>
            <a:ext cx="4704350" cy="561692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E4E5A2-0070-46AD-9867-515DEE1BDC31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3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graphicFrame>
        <p:nvGraphicFramePr>
          <p:cNvPr id="32834" name="Group 66"/>
          <p:cNvGraphicFramePr>
            <a:graphicFrameLocks noGrp="1"/>
          </p:cNvGraphicFramePr>
          <p:nvPr/>
        </p:nvGraphicFramePr>
        <p:xfrm>
          <a:off x="3059113" y="476250"/>
          <a:ext cx="5943600" cy="2073634"/>
        </p:xfrm>
        <a:graphic>
          <a:graphicData uri="http://schemas.openxmlformats.org/drawingml/2006/table">
            <a:tbl>
              <a:tblPr/>
              <a:tblGrid>
                <a:gridCol w="2921000"/>
                <a:gridCol w="3022600"/>
              </a:tblGrid>
              <a:tr h="2602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HOOD #1 INFORMATION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Hood size: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9' - 0" x 2' - 9"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Plenum nozzle type: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Plenum nozzle maximum coverage area: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10' - 0"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duct size: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10" x 17"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duct perimeter: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duct nozzle type: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Exhaust duct nozzle maximum perimeter: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781" name="Group 221"/>
          <p:cNvGraphicFramePr>
            <a:graphicFrameLocks noGrp="1"/>
          </p:cNvGraphicFramePr>
          <p:nvPr/>
        </p:nvGraphicFramePr>
        <p:xfrm>
          <a:off x="3059113" y="2708275"/>
          <a:ext cx="5943600" cy="2595680"/>
        </p:xfrm>
        <a:graphic>
          <a:graphicData uri="http://schemas.openxmlformats.org/drawingml/2006/table">
            <a:tbl>
              <a:tblPr/>
              <a:tblGrid>
                <a:gridCol w="2921000"/>
                <a:gridCol w="3022600"/>
              </a:tblGrid>
              <a:tr h="2603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APPLIANCE INFORMATION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appliance: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Griddle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 appliance size: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specified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Hazard area: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36" x 24"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Nozzle type shown on plans: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Nozzle location related to hazard area: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0" - 2" inside hazard area perimeter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Nozzle aim point: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Center of hazard area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Nozzle height above hazard: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30" to 50"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Nozzle maximum coverage area: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48" x 30"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Shown or provided with a back shelf: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8" name="Rectangle 65"/>
          <p:cNvSpPr>
            <a:spLocks/>
          </p:cNvSpPr>
          <p:nvPr/>
        </p:nvSpPr>
        <p:spPr bwMode="auto">
          <a:xfrm>
            <a:off x="179388" y="476250"/>
            <a:ext cx="27368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000">
                <a:latin typeface="Lucida Sans Unicode" panose="020B0602030504020204" pitchFamily="34" charset="0"/>
              </a:rPr>
              <a:t>Verify plan review letter specifics</a:t>
            </a:r>
          </a:p>
          <a:p>
            <a:pPr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en-US" sz="2000">
              <a:latin typeface="Lucida Sans Unicode" panose="020B0602030504020204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>
                <a:latin typeface="Lucida Sans Unicode" panose="020B0602030504020204" pitchFamily="34" charset="0"/>
              </a:rPr>
              <a:t>Hood sizes</a:t>
            </a: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endParaRPr lang="en-US" altLang="en-US" sz="2000">
              <a:latin typeface="Lucida Sans Unicode" panose="020B0602030504020204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>
                <a:latin typeface="Lucida Sans Unicode" panose="020B0602030504020204" pitchFamily="34" charset="0"/>
              </a:rPr>
              <a:t>Nozzle manufacturer, type and numbers</a:t>
            </a: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endParaRPr lang="en-US" altLang="en-US" sz="2000">
              <a:latin typeface="Lucida Sans Unicode" panose="020B0602030504020204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>
                <a:latin typeface="Lucida Sans Unicode" panose="020B0602030504020204" pitchFamily="34" charset="0"/>
              </a:rPr>
              <a:t>Appliance to be protected</a:t>
            </a: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endParaRPr lang="en-US" altLang="en-US" sz="2000">
              <a:latin typeface="Lucida Sans Unicode" panose="020B0602030504020204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>
                <a:latin typeface="Lucida Sans Unicode" panose="020B0602030504020204" pitchFamily="34" charset="0"/>
              </a:rPr>
              <a:t>Nozzle locations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1520BF-2F0F-4AEE-9983-96965B9CCF0D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4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body" idx="4294967295"/>
          </p:nvPr>
        </p:nvSpPr>
        <p:spPr>
          <a:xfrm>
            <a:off x="179388" y="549275"/>
            <a:ext cx="7705725" cy="251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Appliances must match the design drawings: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100" smtClean="0"/>
              <a:t>Completely under the hood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10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100" smtClean="0"/>
              <a:t>Appliances in correct location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300" smtClean="0"/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300" smtClean="0"/>
              <a:t> </a:t>
            </a:r>
          </a:p>
        </p:txBody>
      </p:sp>
      <p:pic>
        <p:nvPicPr>
          <p:cNvPr id="33795" name="Picture 3" descr="IMG_13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08275"/>
            <a:ext cx="4033837" cy="30257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3796" name="Picture 7" descr="IMG_01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73238"/>
            <a:ext cx="4067175" cy="30511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8296DF-95B8-4A00-9CDD-5546438EF20E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5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4818" name="Rectangle 4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29600" cy="180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Appliances locations must match the design drawings: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800" smtClean="0"/>
              <a:t>Appliance on solid legs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180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800" smtClean="0"/>
              <a:t>Appliances on wheels must be secured in place</a:t>
            </a:r>
          </a:p>
        </p:txBody>
      </p:sp>
      <p:pic>
        <p:nvPicPr>
          <p:cNvPr id="34819" name="Picture 5" descr="100_01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25" y="2205038"/>
            <a:ext cx="3871913" cy="4464050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4820" name="Picture 6" descr="IMG_00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33600"/>
            <a:ext cx="4751387" cy="3563938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8B00BB-C3D5-4F3F-8941-07E753E0F2D0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6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3779838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smtClean="0">
                <a:latin typeface="Garamond" panose="02020404030301010803" pitchFamily="18" charset="0"/>
              </a:rPr>
              <a:t>Separation of fryers and surface flame appliances: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2000" b="1" smtClean="0">
                <a:latin typeface="Garamond" panose="02020404030301010803" pitchFamily="18" charset="0"/>
              </a:rPr>
              <a:t>All deep fat fryers must be separated from surface flame by 16</a:t>
            </a:r>
            <a:r>
              <a:rPr lang="en-US" altLang="en-US" sz="2000" b="1" smtClean="0"/>
              <a:t>”</a:t>
            </a:r>
            <a:r>
              <a:rPr lang="en-US" altLang="en-US" sz="2000" b="1" smtClean="0">
                <a:latin typeface="Garamond" panose="02020404030301010803" pitchFamily="18" charset="0"/>
              </a:rPr>
              <a:t> space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2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2000" b="1" smtClean="0">
                <a:latin typeface="Garamond" panose="02020404030301010803" pitchFamily="18" charset="0"/>
              </a:rPr>
              <a:t>If a steel or tempered glass baffle is used instead of separation, minimum 8</a:t>
            </a:r>
            <a:r>
              <a:rPr lang="en-US" altLang="en-US" sz="2000" b="1" smtClean="0"/>
              <a:t>”</a:t>
            </a:r>
            <a:r>
              <a:rPr lang="en-US" altLang="en-US" sz="2000" b="1" smtClean="0">
                <a:latin typeface="Garamond" panose="02020404030301010803" pitchFamily="18" charset="0"/>
              </a:rPr>
              <a:t> height between adjacent appliance.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smtClean="0">
              <a:latin typeface="Garamond" panose="02020404030301010803" pitchFamily="18" charset="0"/>
            </a:endParaRP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2000" b="1" smtClean="0">
                <a:latin typeface="Garamond" panose="02020404030301010803" pitchFamily="18" charset="0"/>
              </a:rPr>
              <a:t>If the fryer and surface flames appliance are on different horizontal planes a minimum of 8</a:t>
            </a:r>
            <a:r>
              <a:rPr lang="en-US" altLang="en-US" sz="2000" b="1" smtClean="0"/>
              <a:t>”</a:t>
            </a:r>
            <a:r>
              <a:rPr lang="en-US" altLang="en-US" sz="2000" b="1" smtClean="0">
                <a:latin typeface="Garamond" panose="02020404030301010803" pitchFamily="18" charset="0"/>
              </a:rPr>
              <a:t> is measured from the higher of the two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3300" smtClean="0"/>
              <a:t>    </a:t>
            </a:r>
          </a:p>
        </p:txBody>
      </p:sp>
      <p:pic>
        <p:nvPicPr>
          <p:cNvPr id="35843" name="Picture 3" descr="IMG_1327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139825"/>
            <a:ext cx="5043488" cy="3783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F37C68-5CE5-4389-999F-56183602FD9E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7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6866" name="Rectangle 8"/>
          <p:cNvSpPr>
            <a:spLocks noGrp="1"/>
          </p:cNvSpPr>
          <p:nvPr>
            <p:ph type="body" idx="4294967295"/>
          </p:nvPr>
        </p:nvSpPr>
        <p:spPr>
          <a:xfrm>
            <a:off x="323850" y="1125538"/>
            <a:ext cx="3168650" cy="3097212"/>
          </a:xfrm>
        </p:spPr>
        <p:txBody>
          <a:bodyPr/>
          <a:lstStyle/>
          <a:p>
            <a:r>
              <a:rPr lang="en-US" altLang="en-US" smtClean="0"/>
              <a:t>Verify nozzles: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Verify nozzles installed match those on the plans and letter</a:t>
            </a:r>
          </a:p>
        </p:txBody>
      </p:sp>
      <p:pic>
        <p:nvPicPr>
          <p:cNvPr id="36867" name="Picture 4" descr="IMG_01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88913"/>
            <a:ext cx="4032250" cy="30257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8" name="Picture 5" descr="IMG_01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281363"/>
            <a:ext cx="4608513" cy="345757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556E0-094B-4BFD-98C6-89F4A90793AB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8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37890" name="Picture 3" descr="100_033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824412" cy="3217862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1" name="Picture 6" descr="IMG_009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35363"/>
            <a:ext cx="4213225" cy="3160712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2" name="Rectangle 7"/>
          <p:cNvSpPr>
            <a:spLocks/>
          </p:cNvSpPr>
          <p:nvPr/>
        </p:nvSpPr>
        <p:spPr bwMode="auto">
          <a:xfrm>
            <a:off x="5292725" y="260350"/>
            <a:ext cx="35274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Verify nozzles: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lvl="1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Verify nozzle locations, heights and aim points match those on the plan review letter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90D7FA-C0F4-40B4-9142-88A51070804F}" type="slidenum">
              <a:rPr lang="en-AU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pPr/>
              <a:t>9</a:t>
            </a:fld>
            <a:endParaRPr lang="en-AU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404813"/>
            <a:ext cx="4784725" cy="2232025"/>
          </a:xfrm>
        </p:spPr>
        <p:txBody>
          <a:bodyPr/>
          <a:lstStyle/>
          <a:p>
            <a:pPr eaLnBrk="1" hangingPunct="1"/>
            <a:r>
              <a:rPr lang="en-US" altLang="en-US" sz="2300" b="1" dirty="0" smtClean="0">
                <a:latin typeface="Garamond" panose="02020404030301010803" pitchFamily="18" charset="0"/>
              </a:rPr>
              <a:t>Tanks and manifolds</a:t>
            </a:r>
          </a:p>
          <a:p>
            <a:pPr eaLnBrk="1" hangingPunct="1"/>
            <a:endParaRPr lang="en-US" altLang="en-US" sz="900" b="1" dirty="0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dirty="0" smtClean="0">
                <a:latin typeface="Garamond" panose="02020404030301010803" pitchFamily="18" charset="0"/>
              </a:rPr>
              <a:t>Check tanks size to plan review letter</a:t>
            </a:r>
          </a:p>
          <a:p>
            <a:pPr eaLnBrk="1" hangingPunct="1"/>
            <a:endParaRPr lang="en-US" altLang="en-US" sz="900" b="1" dirty="0" smtClean="0">
              <a:latin typeface="Garamond" panose="02020404030301010803" pitchFamily="18" charset="0"/>
            </a:endParaRPr>
          </a:p>
          <a:p>
            <a:pPr marL="742950" lvl="1" indent="-285750" eaLnBrk="1" hangingPunct="1"/>
            <a:r>
              <a:rPr lang="en-US" altLang="en-US" sz="2100" b="1" dirty="0" smtClean="0">
                <a:latin typeface="Garamond" panose="02020404030301010803" pitchFamily="18" charset="0"/>
              </a:rPr>
              <a:t>Manifold actuation lines required for simultaneous activation</a:t>
            </a:r>
            <a:endParaRPr lang="en-US" altLang="en-US" sz="2100" dirty="0" smtClean="0"/>
          </a:p>
        </p:txBody>
      </p:sp>
      <p:pic>
        <p:nvPicPr>
          <p:cNvPr id="40963" name="Picture 4" descr="IMG_08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08275"/>
            <a:ext cx="4392612" cy="3295650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4" name="Picture 5" descr="IMG_13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692150"/>
            <a:ext cx="3192462" cy="4249738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913</TotalTime>
  <Words>868</Words>
  <Application>Microsoft Office PowerPoint</Application>
  <PresentationFormat>On-screen Show (4:3)</PresentationFormat>
  <Paragraphs>241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Prefer balloons: for each nozzle, to verify pipes are connected and/or nozzle blocked grease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Fred Hoegler</dc:creator>
  <cp:keywords/>
  <dc:description/>
  <cp:lastModifiedBy>George Michehl</cp:lastModifiedBy>
  <cp:revision>65</cp:revision>
  <cp:lastPrinted>2016-10-27T18:24:42Z</cp:lastPrinted>
  <dcterms:modified xsi:type="dcterms:W3CDTF">2016-10-27T18:26:03Z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TC020583549991</vt:lpwstr>
  </property>
</Properties>
</file>